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8" r:id="rId5"/>
    <p:sldId id="259" r:id="rId6"/>
    <p:sldId id="262" r:id="rId7"/>
    <p:sldId id="263" r:id="rId8"/>
    <p:sldId id="261" r:id="rId9"/>
    <p:sldId id="260" r:id="rId10"/>
    <p:sldId id="264" r:id="rId11"/>
    <p:sldId id="266" r:id="rId12"/>
    <p:sldId id="267" r:id="rId13"/>
    <p:sldId id="270" r:id="rId14"/>
    <p:sldId id="268" r:id="rId15"/>
    <p:sldId id="271" r:id="rId16"/>
    <p:sldId id="272" r:id="rId17"/>
    <p:sldId id="273" r:id="rId18"/>
    <p:sldId id="274" r:id="rId19"/>
    <p:sldId id="269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2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4D205-223F-4DD0-A0A0-FD4D87F7A517}" type="datetimeFigureOut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E0189-EE0E-4B02-800C-8AB6DC872C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E0189-EE0E-4B02-800C-8AB6DC872CB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0E89-BAB4-4BD9-9BC8-DCC9B8798B90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E06E-B881-4EBA-ADDC-239C7D3E793E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3BE6-4AE8-4BB0-AAA8-AF3E4C8FA8EA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4ED0-E6EB-4924-87A8-B492E063F60E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DDA5-840E-4693-99AB-5E01E71F8BDF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9294-F797-49A5-9F60-312A83A21450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8AA2-835C-4612-8B4C-C5175E56F088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C8FB-F2A8-4A7A-A763-7C0266E84C37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D9DEB-6446-40B4-AF8E-9BEEA0727F70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4298-49EA-430E-9A7B-38EE1F1CEFAC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FB53-C369-4097-B4CB-00927BE485CA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E72D5-1E7D-4105-BC25-C7AE40067DFF}" type="datetime1">
              <a:rPr lang="zh-TW" altLang="en-US" smtClean="0"/>
              <a:pPr/>
              <a:t>2011/4/21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DC93-E7DA-4A3A-9E82-45E0129E1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17.gif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Number Theory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Speaker: P.H. Wu</a:t>
            </a:r>
          </a:p>
          <a:p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Date: 21/04/11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Binary search tree</a:t>
            </a:r>
          </a:p>
          <a:p>
            <a:pPr>
              <a:buNone/>
            </a:pPr>
            <a:r>
              <a:rPr lang="en-US" altLang="zh-TW" dirty="0" smtClean="0"/>
              <a:t>1.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 (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m</a:t>
            </a:r>
            <a:r>
              <a:rPr lang="en-US" altLang="zh-TW" dirty="0" smtClean="0"/>
              <a:t>)=1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 5/7</a:t>
            </a:r>
            <a:r>
              <a:rPr lang="en-US" altLang="zh-TW" dirty="0" smtClean="0">
                <a:sym typeface="Wingdings" pitchFamily="2" charset="2"/>
              </a:rPr>
              <a:t>LRRL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23555" name="Picture 3" descr="C:\Users\Po-Hung\Desktop\ster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780928"/>
            <a:ext cx="4680520" cy="3024336"/>
          </a:xfrm>
          <a:prstGeom prst="rect">
            <a:avLst/>
          </a:prstGeom>
          <a:noFill/>
        </p:spPr>
      </p:pic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993800" y="2132856"/>
          <a:ext cx="1778000" cy="609600"/>
        </p:xfrm>
        <a:graphic>
          <a:graphicData uri="http://schemas.openxmlformats.org/presentationml/2006/ole">
            <p:oleObj spid="_x0000_s23556" name="Equation" r:id="rId4" imgW="1777680" imgH="60948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971600" y="4221088"/>
          <a:ext cx="2032000" cy="609600"/>
        </p:xfrm>
        <a:graphic>
          <a:graphicData uri="http://schemas.openxmlformats.org/presentationml/2006/ole">
            <p:oleObj spid="_x0000_s23557" name="Equation" r:id="rId5" imgW="2031840" imgH="60948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3491880" y="2132856"/>
          <a:ext cx="266700" cy="609600"/>
        </p:xfrm>
        <a:graphic>
          <a:graphicData uri="http://schemas.openxmlformats.org/presentationml/2006/ole">
            <p:oleObj spid="_x0000_s23558" name="Equation" r:id="rId6" imgW="266400" imgH="609480" progId="Equation.DSMT4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7740352" y="2132856"/>
          <a:ext cx="342900" cy="609600"/>
        </p:xfrm>
        <a:graphic>
          <a:graphicData uri="http://schemas.openxmlformats.org/presentationml/2006/ole">
            <p:oleObj spid="_x0000_s23559" name="Equation" r:id="rId7" imgW="342720" imgH="609480" progId="Equation.DSMT4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5508104" y="2492896"/>
          <a:ext cx="749300" cy="609600"/>
        </p:xfrm>
        <a:graphic>
          <a:graphicData uri="http://schemas.openxmlformats.org/presentationml/2006/ole">
            <p:oleObj spid="_x0000_s23560" name="Equation" r:id="rId8" imgW="749160" imgH="609480" progId="Equation.DSMT4">
              <p:embed/>
            </p:oleObj>
          </a:graphicData>
        </a:graphic>
      </p:graphicFrame>
      <p:sp>
        <p:nvSpPr>
          <p:cNvPr id="12" name="矩形 11"/>
          <p:cNvSpPr/>
          <p:nvPr/>
        </p:nvSpPr>
        <p:spPr>
          <a:xfrm>
            <a:off x="3635896" y="4797152"/>
            <a:ext cx="2088232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923928" y="4221088"/>
            <a:ext cx="3816424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6012160" y="4797152"/>
            <a:ext cx="2088232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3923928" y="4221088"/>
            <a:ext cx="3816424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Example:</a:t>
            </a:r>
          </a:p>
          <a:p>
            <a:pPr>
              <a:buNone/>
            </a:pPr>
            <a:r>
              <a:rPr lang="en-US" altLang="zh-TW" dirty="0" smtClean="0"/>
              <a:t>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11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895846" y="2204864"/>
          <a:ext cx="4540250" cy="3359150"/>
        </p:xfrm>
        <a:graphic>
          <a:graphicData uri="http://schemas.openxmlformats.org/presentationml/2006/ole">
            <p:oleObj spid="_x0000_s24578" name="Equation" r:id="rId3" imgW="3568680" imgH="2641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Binary search tree</a:t>
            </a:r>
          </a:p>
          <a:p>
            <a:pPr>
              <a:buNone/>
            </a:pPr>
            <a:r>
              <a:rPr lang="en-US" altLang="zh-TW" dirty="0" smtClean="0"/>
              <a:t>5.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23555" name="Picture 3" descr="C:\Users\Po-Hung\Desktop\ster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80928"/>
            <a:ext cx="4680520" cy="3024336"/>
          </a:xfrm>
          <a:prstGeom prst="rect">
            <a:avLst/>
          </a:prstGeom>
          <a:noFill/>
        </p:spPr>
      </p:pic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4089276" y="2132856"/>
          <a:ext cx="266700" cy="609600"/>
        </p:xfrm>
        <a:graphic>
          <a:graphicData uri="http://schemas.openxmlformats.org/presentationml/2006/ole">
            <p:oleObj spid="_x0000_s25604" name="Equation" r:id="rId4" imgW="266400" imgH="609480" progId="Equation.DSMT4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8333556" y="2132856"/>
          <a:ext cx="342900" cy="609600"/>
        </p:xfrm>
        <a:graphic>
          <a:graphicData uri="http://schemas.openxmlformats.org/presentationml/2006/ole">
            <p:oleObj spid="_x0000_s25605" name="Equation" r:id="rId5" imgW="342720" imgH="609480" progId="Equation.DSMT4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6126956" y="2492896"/>
          <a:ext cx="749300" cy="609600"/>
        </p:xfrm>
        <a:graphic>
          <a:graphicData uri="http://schemas.openxmlformats.org/presentationml/2006/ole">
            <p:oleObj spid="_x0000_s25606" name="Equation" r:id="rId6" imgW="749160" imgH="609480" progId="Equation.DSMT4">
              <p:embed/>
            </p:oleObj>
          </a:graphicData>
        </a:graphic>
      </p:graphicFrame>
      <p:graphicFrame>
        <p:nvGraphicFramePr>
          <p:cNvPr id="18" name="物件 17"/>
          <p:cNvGraphicFramePr>
            <a:graphicFrameLocks noChangeAspect="1"/>
          </p:cNvGraphicFramePr>
          <p:nvPr/>
        </p:nvGraphicFramePr>
        <p:xfrm>
          <a:off x="3729856" y="3560688"/>
          <a:ext cx="1346200" cy="660400"/>
        </p:xfrm>
        <a:graphic>
          <a:graphicData uri="http://schemas.openxmlformats.org/presentationml/2006/ole">
            <p:oleObj spid="_x0000_s25608" name="Equation" r:id="rId7" imgW="1346040" imgH="660240" progId="Equation.DSMT4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7698804" y="3560688"/>
          <a:ext cx="1409700" cy="660400"/>
        </p:xfrm>
        <a:graphic>
          <a:graphicData uri="http://schemas.openxmlformats.org/presentationml/2006/ole">
            <p:oleObj spid="_x0000_s25609" name="Equation" r:id="rId8" imgW="1409400" imgH="660240" progId="Equation.DSMT4">
              <p:embed/>
            </p:oleObj>
          </a:graphicData>
        </a:graphic>
      </p:graphicFrame>
      <p:graphicFrame>
        <p:nvGraphicFramePr>
          <p:cNvPr id="19" name="物件 18"/>
          <p:cNvGraphicFramePr>
            <a:graphicFrameLocks noChangeAspect="1"/>
          </p:cNvGraphicFramePr>
          <p:nvPr/>
        </p:nvGraphicFramePr>
        <p:xfrm>
          <a:off x="467544" y="2708920"/>
          <a:ext cx="2019300" cy="736600"/>
        </p:xfrm>
        <a:graphic>
          <a:graphicData uri="http://schemas.openxmlformats.org/presentationml/2006/ole">
            <p:oleObj spid="_x0000_s25610" name="Equation" r:id="rId9" imgW="2019240" imgH="736560" progId="Equation.DSMT4">
              <p:embed/>
            </p:oleObj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482104" y="3451944"/>
          <a:ext cx="3225800" cy="3073400"/>
        </p:xfrm>
        <a:graphic>
          <a:graphicData uri="http://schemas.openxmlformats.org/presentationml/2006/ole">
            <p:oleObj spid="_x0000_s25612" name="Equation" r:id="rId10" imgW="3225600" imgH="307332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Example:</a:t>
            </a:r>
          </a:p>
          <a:p>
            <a:pPr>
              <a:buNone/>
            </a:pPr>
            <a:r>
              <a:rPr lang="en-US" altLang="zh-TW" dirty="0" smtClean="0"/>
              <a:t>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916458" y="2213248"/>
          <a:ext cx="6319838" cy="4456112"/>
        </p:xfrm>
        <a:graphic>
          <a:graphicData uri="http://schemas.openxmlformats.org/presentationml/2006/ole">
            <p:oleObj spid="_x0000_s28674" name="Equation" r:id="rId3" imgW="4965480" imgH="3504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Any positive rational number can be represented as continuants.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14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827584" y="2852936"/>
          <a:ext cx="5392738" cy="1873250"/>
        </p:xfrm>
        <a:graphic>
          <a:graphicData uri="http://schemas.openxmlformats.org/presentationml/2006/ole">
            <p:oleObj spid="_x0000_s29698" name="Equation" r:id="rId3" imgW="4647960" imgH="1612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Continuant polynomial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Example: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895350" y="2133600"/>
          <a:ext cx="7004050" cy="1223963"/>
        </p:xfrm>
        <a:graphic>
          <a:graphicData uri="http://schemas.openxmlformats.org/presentationml/2006/ole">
            <p:oleObj spid="_x0000_s30722" name="Equation" r:id="rId3" imgW="6248160" imgH="109188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71600" y="3933056"/>
          <a:ext cx="6249988" cy="2533650"/>
        </p:xfrm>
        <a:graphic>
          <a:graphicData uri="http://schemas.openxmlformats.org/presentationml/2006/ole">
            <p:oleObj spid="_x0000_s30723" name="Equation" r:id="rId4" imgW="5574960" imgH="226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Continuant polynomial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Example: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16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909640" y="2132856"/>
          <a:ext cx="6974728" cy="1224136"/>
        </p:xfrm>
        <a:graphic>
          <a:graphicData uri="http://schemas.openxmlformats.org/presentationml/2006/ole">
            <p:oleObj spid="_x0000_s31746" name="Equation" r:id="rId3" imgW="6222960" imgH="109188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618876" y="3861048"/>
          <a:ext cx="8129588" cy="2932112"/>
        </p:xfrm>
        <a:graphic>
          <a:graphicData uri="http://schemas.openxmlformats.org/presentationml/2006/ole">
            <p:oleObj spid="_x0000_s31747" name="Equation" r:id="rId4" imgW="7251480" imgH="2616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Relation between Euclid’s Alg. and Continuants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259632" y="1412776"/>
          <a:ext cx="5819551" cy="4936226"/>
        </p:xfrm>
        <a:graphic>
          <a:graphicData uri="http://schemas.openxmlformats.org/presentationml/2006/ole">
            <p:oleObj spid="_x0000_s32770" name="Equation" r:id="rId3" imgW="5295600" imgH="4495680" progId="Equation.DSMT4">
              <p:embed/>
            </p:oleObj>
          </a:graphicData>
        </a:graphic>
      </p:graphicFrame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7200" y="4509120"/>
            <a:ext cx="4618856" cy="1617043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3567113" y="2420938"/>
          <a:ext cx="4851400" cy="431800"/>
        </p:xfrm>
        <a:graphic>
          <a:graphicData uri="http://schemas.openxmlformats.org/presentationml/2006/ole">
            <p:oleObj spid="_x0000_s32771" name="Equation" r:id="rId4" imgW="370836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Relation between Euclid’s Alg. and 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18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115616" y="2060848"/>
          <a:ext cx="5194300" cy="3556000"/>
        </p:xfrm>
        <a:graphic>
          <a:graphicData uri="http://schemas.openxmlformats.org/presentationml/2006/ole">
            <p:oleObj spid="_x0000_s33794" name="Equation" r:id="rId3" imgW="5194080" imgH="3555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Relation between 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 and 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Example: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Path:</a:t>
            </a:r>
          </a:p>
          <a:p>
            <a:pPr>
              <a:buNone/>
            </a:pPr>
            <a:r>
              <a:rPr lang="en-US" altLang="zh-TW" dirty="0" smtClean="0"/>
              <a:t>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19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714375" y="2132856"/>
          <a:ext cx="5411788" cy="2520950"/>
        </p:xfrm>
        <a:graphic>
          <a:graphicData uri="http://schemas.openxmlformats.org/presentationml/2006/ole">
            <p:oleObj spid="_x0000_s26626" name="Equation" r:id="rId3" imgW="4254480" imgH="198108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907704" y="4797152"/>
          <a:ext cx="3268663" cy="506412"/>
        </p:xfrm>
        <a:graphic>
          <a:graphicData uri="http://schemas.openxmlformats.org/presentationml/2006/ole">
            <p:oleObj spid="_x0000_s26627" name="Equation" r:id="rId4" imgW="220968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Residue number system</a:t>
            </a:r>
          </a:p>
          <a:p>
            <a:r>
              <a:rPr lang="en-US" altLang="zh-TW" dirty="0" smtClean="0"/>
              <a:t>Chinese remainder theory</a:t>
            </a:r>
          </a:p>
          <a:p>
            <a:r>
              <a:rPr lang="en-US" altLang="zh-TW" dirty="0" smtClean="0"/>
              <a:t>Euclid’s algorithm</a:t>
            </a:r>
          </a:p>
          <a:p>
            <a:r>
              <a:rPr lang="en-US" altLang="zh-TW" i="1" dirty="0" smtClean="0"/>
              <a:t>Stern</a:t>
            </a:r>
            <a:r>
              <a:rPr lang="en-US" altLang="zh-TW" dirty="0" smtClean="0"/>
              <a:t>-</a:t>
            </a:r>
            <a:r>
              <a:rPr lang="en-US" altLang="zh-TW" i="1" dirty="0" err="1" smtClean="0"/>
              <a:t>Brocot</a:t>
            </a:r>
            <a:r>
              <a:rPr lang="en-US" altLang="zh-TW" dirty="0" smtClean="0"/>
              <a:t> tree</a:t>
            </a:r>
          </a:p>
          <a:p>
            <a:r>
              <a:rPr lang="en-US" altLang="zh-TW" dirty="0" smtClean="0"/>
              <a:t>Continuants</a:t>
            </a:r>
          </a:p>
          <a:p>
            <a:r>
              <a:rPr lang="en-US" altLang="zh-TW" dirty="0" smtClean="0"/>
              <a:t>Conclusion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Relation between Stern-</a:t>
            </a:r>
            <a:r>
              <a:rPr lang="en-US" altLang="zh-TW" dirty="0" err="1" smtClean="0"/>
              <a:t>Brocot</a:t>
            </a:r>
            <a:r>
              <a:rPr lang="en-US" altLang="zh-TW" dirty="0" smtClean="0"/>
              <a:t> tree and Continuants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71550" y="1509713"/>
          <a:ext cx="3721100" cy="3251200"/>
        </p:xfrm>
        <a:graphic>
          <a:graphicData uri="http://schemas.openxmlformats.org/presentationml/2006/ole">
            <p:oleObj spid="_x0000_s34818" name="Equation" r:id="rId3" imgW="3720960" imgH="32511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3302000" y="1981200"/>
          <a:ext cx="152400" cy="254000"/>
        </p:xfrm>
        <a:graphic>
          <a:graphicData uri="http://schemas.openxmlformats.org/presentationml/2006/ole">
            <p:oleObj spid="_x0000_s34819" name="Equation" r:id="rId4" imgW="152280" imgH="25380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979712" y="5589240"/>
          <a:ext cx="4127500" cy="330200"/>
        </p:xfrm>
        <a:graphic>
          <a:graphicData uri="http://schemas.openxmlformats.org/presentationml/2006/ole">
            <p:oleObj spid="_x0000_s34820" name="Equation" r:id="rId5" imgW="4127400" imgH="330120" progId="Equation.DSMT4">
              <p:embed/>
            </p:oleObj>
          </a:graphicData>
        </a:graphic>
      </p:graphicFrame>
      <p:sp>
        <p:nvSpPr>
          <p:cNvPr id="8" name="向右箭號 7"/>
          <p:cNvSpPr/>
          <p:nvPr/>
        </p:nvSpPr>
        <p:spPr>
          <a:xfrm>
            <a:off x="755576" y="5589240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continuant property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mirror symmetry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2. more general recurrence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3. The number of terms is a Fibonacci number.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21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331640" y="2276872"/>
          <a:ext cx="4320480" cy="432048"/>
        </p:xfrm>
        <a:graphic>
          <a:graphicData uri="http://schemas.openxmlformats.org/presentationml/2006/ole">
            <p:oleObj spid="_x0000_s35842" name="Equation" r:id="rId3" imgW="3301920" imgH="33012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291984" y="3344912"/>
          <a:ext cx="5296240" cy="1380232"/>
        </p:xfrm>
        <a:graphic>
          <a:graphicData uri="http://schemas.openxmlformats.org/presentationml/2006/ole">
            <p:oleObj spid="_x0000_s35843" name="Equation" r:id="rId4" imgW="4190760" imgH="1091880" progId="Equation.DSMT4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259632" y="5690840"/>
          <a:ext cx="2664296" cy="474464"/>
        </p:xfrm>
        <a:graphic>
          <a:graphicData uri="http://schemas.openxmlformats.org/presentationml/2006/ole">
            <p:oleObj spid="_x0000_s35844" name="Equation" r:id="rId5" imgW="185400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algn="ctr">
              <a:buNone/>
            </a:pPr>
            <a:r>
              <a:rPr lang="en-US" altLang="zh-TW" sz="4400" dirty="0" smtClean="0"/>
              <a:t>Thanks for listening!!!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/>
              <a:t>g</a:t>
            </a:r>
            <a:r>
              <a:rPr lang="en-US" altLang="zh-TW" dirty="0" err="1" smtClean="0"/>
              <a:t>cd</a:t>
            </a:r>
            <a:r>
              <a:rPr lang="en-US" altLang="zh-TW" dirty="0" smtClean="0"/>
              <a:t>: greatest common divisor</a:t>
            </a:r>
          </a:p>
          <a:p>
            <a:r>
              <a:rPr lang="en-US" altLang="zh-TW" dirty="0"/>
              <a:t>l</a:t>
            </a:r>
            <a:r>
              <a:rPr lang="en-US" altLang="zh-TW" dirty="0" smtClean="0"/>
              <a:t>cm: least common multiple</a:t>
            </a:r>
          </a:p>
          <a:p>
            <a:r>
              <a:rPr lang="en-US" altLang="zh-TW" dirty="0" smtClean="0"/>
              <a:t>primes: p</a:t>
            </a:r>
          </a:p>
          <a:p>
            <a:r>
              <a:rPr lang="en-US" altLang="zh-TW" dirty="0" smtClean="0"/>
              <a:t>factorial: n!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odule: mod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odule congruence: a  b(mod m)</a:t>
            </a:r>
          </a:p>
          <a:p>
            <a:r>
              <a:rPr lang="en-US" altLang="zh-TW" dirty="0" smtClean="0"/>
              <a:t>Application: encryption , combination and       permutation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318000" y="2133600"/>
          <a:ext cx="914400" cy="155575"/>
        </p:xfrm>
        <a:graphic>
          <a:graphicData uri="http://schemas.openxmlformats.org/presentationml/2006/ole">
            <p:oleObj spid="_x0000_s1026" name="Equation" r:id="rId3" imgW="914400" imgH="155520" progId="Equation.DSMT4">
              <p:embed/>
            </p:oleObj>
          </a:graphicData>
        </a:graphic>
      </p:graphicFrame>
      <p:sp>
        <p:nvSpPr>
          <p:cNvPr id="5" name="矩形 4"/>
          <p:cNvSpPr/>
          <p:nvPr/>
        </p:nvSpPr>
        <p:spPr>
          <a:xfrm>
            <a:off x="4499992" y="43651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≡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Some  </a:t>
            </a:r>
            <a:r>
              <a:rPr lang="en-US" altLang="zh-TW" dirty="0" smtClean="0"/>
              <a:t>primes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en-US" altLang="zh-TW" dirty="0" smtClean="0"/>
              <a:t>Fermat prime</a:t>
            </a:r>
          </a:p>
          <a:p>
            <a:pPr marL="514350" indent="-514350">
              <a:buAutoNum type="arabicPeriod"/>
            </a:pP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en-US" altLang="zh-TW" dirty="0" err="1" smtClean="0"/>
              <a:t>Mersenne</a:t>
            </a:r>
            <a:r>
              <a:rPr lang="en-US" altLang="zh-TW" dirty="0" smtClean="0"/>
              <a:t> prime</a:t>
            </a:r>
          </a:p>
          <a:p>
            <a:pPr marL="514350" indent="-514350">
              <a:buAutoNum type="arabicPeriod"/>
            </a:pP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en-US" altLang="zh-TW" dirty="0" smtClean="0"/>
              <a:t> </a:t>
            </a:r>
          </a:p>
          <a:p>
            <a:pPr marL="514350" indent="-514350">
              <a:buNone/>
            </a:pPr>
            <a:endParaRPr lang="en-US" altLang="zh-TW" dirty="0" smtClean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318000" y="2133600"/>
          <a:ext cx="914400" cy="155575"/>
        </p:xfrm>
        <a:graphic>
          <a:graphicData uri="http://schemas.openxmlformats.org/presentationml/2006/ole">
            <p:oleObj spid="_x0000_s36866" name="Equation" r:id="rId3" imgW="914400" imgH="155520" progId="Equation.DSMT4">
              <p:embed/>
            </p:oleObj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4</a:t>
            </a:fld>
            <a:endParaRPr lang="zh-TW" altLang="en-US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025605" y="2708920"/>
          <a:ext cx="1883459" cy="648072"/>
        </p:xfrm>
        <a:graphic>
          <a:graphicData uri="http://schemas.openxmlformats.org/presentationml/2006/ole">
            <p:oleObj spid="_x0000_s36867" name="Equation" r:id="rId4" imgW="1180800" imgH="406080" progId="Equation.DSMT4">
              <p:embed/>
            </p:oleObj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977255" y="3861048"/>
          <a:ext cx="4242817" cy="636891"/>
        </p:xfrm>
        <a:graphic>
          <a:graphicData uri="http://schemas.openxmlformats.org/presentationml/2006/ole">
            <p:oleObj spid="_x0000_s36868" name="Equation" r:id="rId5" imgW="2450880" imgH="368280" progId="Equation.DSMT4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971600" y="4581128"/>
          <a:ext cx="3063110" cy="1512168"/>
        </p:xfrm>
        <a:graphic>
          <a:graphicData uri="http://schemas.openxmlformats.org/presentationml/2006/ole">
            <p:oleObj spid="_x0000_s36869" name="Equation" r:id="rId6" imgW="2006280" imgH="990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Residue number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Def: An integer 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 can be represented as a sequence of residue with respect to </a:t>
            </a:r>
            <a:r>
              <a:rPr lang="en-US" altLang="zh-TW" dirty="0" err="1" smtClean="0"/>
              <a:t>moduli</a:t>
            </a:r>
            <a:r>
              <a:rPr lang="en-US" altLang="zh-TW" dirty="0" smtClean="0"/>
              <a:t> that are prime to each other.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Res(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) is unique if 0&lt; </a:t>
            </a:r>
            <a:r>
              <a:rPr lang="en-US" altLang="zh-TW" i="1" dirty="0" smtClean="0"/>
              <a:t>x &lt;m</a:t>
            </a:r>
            <a:r>
              <a:rPr lang="en-US" altLang="zh-TW" sz="1800" i="1" dirty="0" smtClean="0"/>
              <a:t>1</a:t>
            </a:r>
            <a:r>
              <a:rPr lang="en-US" altLang="zh-TW" i="1" dirty="0" smtClean="0"/>
              <a:t>m</a:t>
            </a:r>
            <a:r>
              <a:rPr lang="en-US" altLang="zh-TW" sz="1800" i="1" dirty="0" smtClean="0"/>
              <a:t>2</a:t>
            </a:r>
            <a:r>
              <a:rPr lang="en-US" altLang="zh-TW" i="1" dirty="0" smtClean="0"/>
              <a:t>…</a:t>
            </a:r>
            <a:r>
              <a:rPr lang="en-US" altLang="zh-TW" i="1" dirty="0" err="1" smtClean="0"/>
              <a:t>m</a:t>
            </a:r>
            <a:r>
              <a:rPr lang="en-US" altLang="zh-TW" sz="1800" i="1" dirty="0" err="1" smtClean="0"/>
              <a:t>r</a:t>
            </a:r>
            <a:r>
              <a:rPr lang="en-US" altLang="zh-TW" i="1" dirty="0"/>
              <a:t> </a:t>
            </a:r>
            <a:r>
              <a:rPr lang="en-US" altLang="zh-TW" i="1" dirty="0" smtClean="0"/>
              <a:t>, or </a:t>
            </a:r>
          </a:p>
          <a:p>
            <a:pPr>
              <a:buNone/>
            </a:pPr>
            <a:r>
              <a:rPr lang="en-US" altLang="zh-TW" i="1" dirty="0"/>
              <a:t> </a:t>
            </a:r>
            <a:r>
              <a:rPr lang="en-US" altLang="zh-TW" i="1" dirty="0" smtClean="0"/>
              <a:t>   </a:t>
            </a:r>
            <a:r>
              <a:rPr lang="en-US" altLang="zh-TW" dirty="0" smtClean="0"/>
              <a:t>Res(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) </a:t>
            </a:r>
            <a:r>
              <a:rPr lang="en-US" altLang="zh-TW" i="1" dirty="0" smtClean="0"/>
              <a:t>= </a:t>
            </a:r>
            <a:r>
              <a:rPr lang="en-US" altLang="zh-TW" dirty="0" smtClean="0"/>
              <a:t>Res(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+</a:t>
            </a:r>
            <a:r>
              <a:rPr lang="en-US" altLang="zh-TW" i="1" dirty="0" smtClean="0"/>
              <a:t> km</a:t>
            </a:r>
            <a:r>
              <a:rPr lang="en-US" altLang="zh-TW" sz="1800" i="1" dirty="0" smtClean="0"/>
              <a:t>1</a:t>
            </a:r>
            <a:r>
              <a:rPr lang="en-US" altLang="zh-TW" i="1" dirty="0" smtClean="0"/>
              <a:t>m</a:t>
            </a:r>
            <a:r>
              <a:rPr lang="en-US" altLang="zh-TW" sz="1800" i="1" dirty="0" smtClean="0"/>
              <a:t>2</a:t>
            </a:r>
            <a:r>
              <a:rPr lang="en-US" altLang="zh-TW" i="1" dirty="0" smtClean="0"/>
              <a:t>…</a:t>
            </a:r>
            <a:r>
              <a:rPr lang="en-US" altLang="zh-TW" i="1" dirty="0" err="1" smtClean="0"/>
              <a:t>m</a:t>
            </a:r>
            <a:r>
              <a:rPr lang="en-US" altLang="zh-TW" sz="1800" i="1" dirty="0" err="1" smtClean="0"/>
              <a:t>r</a:t>
            </a:r>
            <a:r>
              <a:rPr lang="en-US" altLang="zh-TW" dirty="0" smtClean="0"/>
              <a:t>)</a:t>
            </a:r>
            <a:r>
              <a:rPr lang="en-US" altLang="zh-TW" i="1" dirty="0" smtClean="0"/>
              <a:t>. </a:t>
            </a:r>
            <a:endParaRPr lang="zh-TW" altLang="en-US" i="1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827584" y="3429000"/>
          <a:ext cx="7920880" cy="576064"/>
        </p:xfrm>
        <a:graphic>
          <a:graphicData uri="http://schemas.openxmlformats.org/presentationml/2006/ole">
            <p:oleObj spid="_x0000_s5122" name="Equation" r:id="rId3" imgW="4572000" imgH="304560" progId="Equation.DSMT4">
              <p:embed/>
            </p:oleObj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DC93-E7DA-4A3A-9E82-45E0129E10B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Residue Number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43D6-EEDF-4BBF-BAFD-521F52A27601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788024" y="1340768"/>
          <a:ext cx="365955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853"/>
                <a:gridCol w="1219853"/>
                <a:gridCol w="12198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 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</a:t>
                      </a:r>
                      <a:r>
                        <a:rPr lang="en-US" altLang="zh-TW" baseline="0" dirty="0" smtClean="0"/>
                        <a:t> 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 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Nice coding system!!!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95536" y="1367248"/>
          <a:ext cx="4295527" cy="3933960"/>
        </p:xfrm>
        <a:graphic>
          <a:graphicData uri="http://schemas.openxmlformats.org/presentationml/2006/ole">
            <p:oleObj spid="_x0000_s4098" name="Equation" r:id="rId3" imgW="2806560" imgH="297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Residue Number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43D6-EEDF-4BBF-BAFD-521F52A27601}" type="slidenum">
              <a:rPr lang="zh-TW" altLang="en-US" smtClean="0"/>
              <a:pPr/>
              <a:t>7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788024" y="1340768"/>
          <a:ext cx="365955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853"/>
                <a:gridCol w="1219853"/>
                <a:gridCol w="12198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 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</a:t>
                      </a:r>
                      <a:r>
                        <a:rPr lang="en-US" altLang="zh-TW" baseline="0" dirty="0" smtClean="0"/>
                        <a:t> 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 mod 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15925" y="1484313"/>
          <a:ext cx="4262438" cy="4506912"/>
        </p:xfrm>
        <a:graphic>
          <a:graphicData uri="http://schemas.openxmlformats.org/presentationml/2006/ole">
            <p:oleObj spid="_x0000_s6146" name="Equation" r:id="rId3" imgW="2565360" imgH="2920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Chinese remainder theory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餘數定理</a:t>
            </a: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    Find 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?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 = 2·35a+21b+15c (mod 3·5·7)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43D6-EEDF-4BBF-BAFD-521F52A27601}" type="slidenum">
              <a:rPr lang="zh-TW" altLang="en-US" smtClean="0"/>
              <a:pPr/>
              <a:t>8</a:t>
            </a:fld>
            <a:endParaRPr lang="zh-TW" alt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99592" y="2132856"/>
          <a:ext cx="2160241" cy="1815522"/>
        </p:xfrm>
        <a:graphic>
          <a:graphicData uri="http://schemas.openxmlformats.org/presentationml/2006/ole">
            <p:oleObj spid="_x0000_s3074" name="Equation" r:id="rId3" imgW="1193760" imgH="10029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971800" y="1473200"/>
          <a:ext cx="914400" cy="254000"/>
        </p:xfrm>
        <a:graphic>
          <a:graphicData uri="http://schemas.openxmlformats.org/presentationml/2006/ole">
            <p:oleObj spid="_x0000_s3075" name="Equation" r:id="rId4" imgW="914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Euclid’s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輾轉相除法</a:t>
            </a:r>
            <a:endParaRPr lang="en-US" altLang="zh-TW" dirty="0" smtClean="0"/>
          </a:p>
          <a:p>
            <a:pPr marL="514350" indent="-51435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43D6-EEDF-4BBF-BAFD-521F52A27601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827584" y="2132856"/>
          <a:ext cx="3181350" cy="3987800"/>
        </p:xfrm>
        <a:graphic>
          <a:graphicData uri="http://schemas.openxmlformats.org/presentationml/2006/ole">
            <p:oleObj spid="_x0000_s2050" name="Equation" r:id="rId3" imgW="2057400" imgH="257796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644008" y="2492896"/>
          <a:ext cx="1714500" cy="1828800"/>
        </p:xfrm>
        <a:graphic>
          <a:graphicData uri="http://schemas.openxmlformats.org/presentationml/2006/ole">
            <p:oleObj spid="_x0000_s2051" name="Equation" r:id="rId4" imgW="1714320" imgH="1828800" progId="Equation.DSMT4">
              <p:embed/>
            </p:oleObj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4932040" y="3933056"/>
            <a:ext cx="1152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rot="5400000">
            <a:off x="3995936" y="3429000"/>
            <a:ext cx="18722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>
            <a:off x="4572000" y="3429000"/>
            <a:ext cx="18722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5400000">
            <a:off x="5148064" y="3429000"/>
            <a:ext cx="18722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4932040" y="3140968"/>
            <a:ext cx="1152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376</Words>
  <Application>Microsoft Office PowerPoint</Application>
  <PresentationFormat>如螢幕大小 (4:3)</PresentationFormat>
  <Paragraphs>214</Paragraphs>
  <Slides>22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25" baseType="lpstr">
      <vt:lpstr>Office 佈景主題</vt:lpstr>
      <vt:lpstr>Equation</vt:lpstr>
      <vt:lpstr>MathType 6.0 Equation</vt:lpstr>
      <vt:lpstr>Number Theory</vt:lpstr>
      <vt:lpstr>Outline</vt:lpstr>
      <vt:lpstr>Introduction</vt:lpstr>
      <vt:lpstr>Introduction</vt:lpstr>
      <vt:lpstr>Residue number system</vt:lpstr>
      <vt:lpstr>Residue Number system</vt:lpstr>
      <vt:lpstr>Residue Number system</vt:lpstr>
      <vt:lpstr>Chinese remainder theory</vt:lpstr>
      <vt:lpstr>Euclid’s Algorithm</vt:lpstr>
      <vt:lpstr>Stern-Brocot tree</vt:lpstr>
      <vt:lpstr>Stern-Brocot tree</vt:lpstr>
      <vt:lpstr>Stern-Brocot tree</vt:lpstr>
      <vt:lpstr>Stern-Brocot tree</vt:lpstr>
      <vt:lpstr>Continuants</vt:lpstr>
      <vt:lpstr>Continuants</vt:lpstr>
      <vt:lpstr>Continuants</vt:lpstr>
      <vt:lpstr>Relation between Euclid’s Alg. and Continuants</vt:lpstr>
      <vt:lpstr>Relation between Euclid’s Alg. and Continuants</vt:lpstr>
      <vt:lpstr>Relation between Stern-Brocot tree and Continuants</vt:lpstr>
      <vt:lpstr>Relation between Stern-Brocot tree and Continuants</vt:lpstr>
      <vt:lpstr>Other continuant property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Theory</dc:title>
  <dc:creator>Po-Hung</dc:creator>
  <cp:lastModifiedBy>Po-Hung</cp:lastModifiedBy>
  <cp:revision>67</cp:revision>
  <dcterms:created xsi:type="dcterms:W3CDTF">2011-04-19T04:52:38Z</dcterms:created>
  <dcterms:modified xsi:type="dcterms:W3CDTF">2011-04-21T06:13:29Z</dcterms:modified>
</cp:coreProperties>
</file>